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8" r:id="rId5"/>
    <p:sldId id="260" r:id="rId6"/>
    <p:sldId id="261" r:id="rId7"/>
    <p:sldId id="296" r:id="rId8"/>
    <p:sldId id="297" r:id="rId9"/>
    <p:sldId id="298" r:id="rId10"/>
    <p:sldId id="299" r:id="rId11"/>
    <p:sldId id="300" r:id="rId12"/>
    <p:sldId id="262" r:id="rId13"/>
    <p:sldId id="301" r:id="rId14"/>
    <p:sldId id="313" r:id="rId15"/>
    <p:sldId id="302" r:id="rId16"/>
    <p:sldId id="303" r:id="rId17"/>
    <p:sldId id="312" r:id="rId18"/>
    <p:sldId id="305" r:id="rId19"/>
    <p:sldId id="306" r:id="rId20"/>
    <p:sldId id="307" r:id="rId21"/>
    <p:sldId id="308" r:id="rId22"/>
    <p:sldId id="310" r:id="rId23"/>
    <p:sldId id="311" r:id="rId24"/>
  </p:sldIdLst>
  <p:sldSz cx="9144000" cy="5143500" type="screen16x9"/>
  <p:notesSz cx="6858000" cy="9144000"/>
  <p:embeddedFontLst>
    <p:embeddedFont>
      <p:font typeface="Phudu SemiBold"/>
      <p:bold r:id="rId29"/>
    </p:embeddedFont>
    <p:embeddedFont>
      <p:font typeface="Bai Jamjuree" panose="00000800000000000000"/>
      <p:bold r:id="rId30"/>
      <p:italic r:id="rId31"/>
      <p:boldItalic r:id="rId32"/>
    </p:embeddedFont>
    <p:embeddedFont>
      <p:font typeface="Bebas Neue" panose="020B0606020202050201"/>
      <p:regular r:id="rId33"/>
    </p:embeddedFont>
    <p:embeddedFont>
      <p:font typeface="Phudu Medium"/>
      <p:regular r:id="rId34"/>
      <p:bold r:id="rId35"/>
    </p:embeddedFont>
    <p:embeddedFont>
      <p:font typeface="Phudu"/>
      <p:bold r:id="rId36"/>
    </p:embeddedFont>
    <p:embeddedFont>
      <p:font typeface="Montserrat ExtraBold" panose="00000900000000000000" pitchFamily="2" charset="0"/>
      <p:bold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" panose="0000050000000000000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1185CB-B7A0-4045-8322-F8C2D31B34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EC7A7-25DB-46E5-9ECE-96DAA1F209E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F553C-7D59-4640-A7E3-9801B48599B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f1bf7c4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f1bf7c4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b269c6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0b269c6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9316925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9316925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9316925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9316925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0b269c6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0b269c6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56175" y="-274657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/>
          <a:srcRect l="13011" t="51564" r="72803"/>
          <a:stretch>
            <a:fillRect/>
          </a:stretch>
        </p:blipFill>
        <p:spPr>
          <a:xfrm rot="-5400000">
            <a:off x="931413" y="-924086"/>
            <a:ext cx="1535724" cy="33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6593925" y="2168775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364775"/>
            <a:ext cx="5698200" cy="25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4036950"/>
            <a:ext cx="56982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 rot="10800000">
            <a:off x="7615825" y="-1430937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9"/>
          <p:cNvSpPr/>
          <p:nvPr/>
        </p:nvSpPr>
        <p:spPr>
          <a:xfrm rot="10800000">
            <a:off x="-3013412" y="31774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2"/>
          <a:srcRect l="63442" b="71523"/>
          <a:stretch>
            <a:fillRect/>
          </a:stretch>
        </p:blipFill>
        <p:spPr>
          <a:xfrm rot="-5400000">
            <a:off x="6204225" y="2165625"/>
            <a:ext cx="3957700" cy="19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2"/>
          <a:srcRect l="38791" r="8314" b="65697"/>
          <a:stretch>
            <a:fillRect/>
          </a:stretch>
        </p:blipFill>
        <p:spPr>
          <a:xfrm rot="4085377">
            <a:off x="-2503171" y="1725453"/>
            <a:ext cx="5726445" cy="240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720000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3484347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6248700" y="2779850"/>
            <a:ext cx="2175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72000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348435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6248700" y="2168925"/>
            <a:ext cx="21753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hudu"/>
              <a:buNone/>
              <a:defRPr sz="2400" b="1">
                <a:latin typeface="Phudu"/>
                <a:ea typeface="Phudu"/>
                <a:cs typeface="Phudu"/>
                <a:sym typeface="Phudu"/>
              </a:defRPr>
            </a:lvl9pPr>
          </a:lstStyle>
          <a:p/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 rot="10800000" flipH="1">
            <a:off x="6702400" y="-241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3"/>
          <p:cNvSpPr/>
          <p:nvPr/>
        </p:nvSpPr>
        <p:spPr>
          <a:xfrm rot="10800000" flipH="1">
            <a:off x="-3273975" y="1873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2"/>
          <a:srcRect l="17259" t="62109" r="31066"/>
          <a:stretch>
            <a:fillRect/>
          </a:stretch>
        </p:blipFill>
        <p:spPr>
          <a:xfrm rot="-4812664">
            <a:off x="-1935956" y="1167554"/>
            <a:ext cx="5594309" cy="26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2"/>
          <a:srcRect l="45984" t="64846" r="5514"/>
          <a:stretch>
            <a:fillRect/>
          </a:stretch>
        </p:blipFill>
        <p:spPr>
          <a:xfrm rot="3319552" flipH="1">
            <a:off x="6042393" y="166233"/>
            <a:ext cx="5250689" cy="246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88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 rot="10800000" flipH="1">
            <a:off x="6283300" y="24849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4"/>
          <p:cNvSpPr/>
          <p:nvPr/>
        </p:nvSpPr>
        <p:spPr>
          <a:xfrm rot="10800000" flipH="1">
            <a:off x="-2721525" y="-38420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2"/>
          <a:srcRect l="42618" r="9694" b="68417"/>
          <a:stretch>
            <a:fillRect/>
          </a:stretch>
        </p:blipFill>
        <p:spPr>
          <a:xfrm rot="5400000">
            <a:off x="-1492326" y="1454227"/>
            <a:ext cx="5162552" cy="22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2"/>
          <a:srcRect l="38049" t="62927" r="8965"/>
          <a:stretch>
            <a:fillRect/>
          </a:stretch>
        </p:blipFill>
        <p:spPr>
          <a:xfrm rot="6445410">
            <a:off x="5682421" y="1508321"/>
            <a:ext cx="5736257" cy="260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rot="10800000" flipH="1">
            <a:off x="-3698900" y="13609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25"/>
          <p:cNvSpPr/>
          <p:nvPr/>
        </p:nvSpPr>
        <p:spPr>
          <a:xfrm rot="10800000" flipH="1">
            <a:off x="6936825" y="15682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2"/>
          <a:srcRect l="25011" t="41290" r="11037"/>
          <a:stretch>
            <a:fillRect/>
          </a:stretch>
        </p:blipFill>
        <p:spPr>
          <a:xfrm rot="-7260127" flipH="1">
            <a:off x="-2227256" y="1213423"/>
            <a:ext cx="6923185" cy="411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2"/>
          <a:srcRect r="50685" b="45690"/>
          <a:stretch>
            <a:fillRect/>
          </a:stretch>
        </p:blipFill>
        <p:spPr>
          <a:xfrm rot="-8577384" flipH="1">
            <a:off x="5474805" y="-314264"/>
            <a:ext cx="5338664" cy="381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 flipH="1">
            <a:off x="5978875" y="29956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-2974625" y="-105912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/>
          <a:srcRect r="80355" b="65387"/>
          <a:stretch>
            <a:fillRect/>
          </a:stretch>
        </p:blipFill>
        <p:spPr>
          <a:xfrm rot="-185777">
            <a:off x="7129935" y="2879810"/>
            <a:ext cx="2126629" cy="242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/>
          <a:srcRect l="50494" t="70046" r="9770"/>
          <a:stretch>
            <a:fillRect/>
          </a:stretch>
        </p:blipFill>
        <p:spPr>
          <a:xfrm rot="1880446">
            <a:off x="5650206" y="-708878"/>
            <a:ext cx="4301665" cy="210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10800000" flipH="1">
            <a:off x="4017413" y="-40233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00000" y="2420913"/>
            <a:ext cx="3915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500000" y="1095976"/>
            <a:ext cx="25080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713220" y="974850"/>
            <a:ext cx="3189900" cy="319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5984325" y="-3126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5"/>
          <p:cNvSpPr/>
          <p:nvPr/>
        </p:nvSpPr>
        <p:spPr>
          <a:xfrm>
            <a:off x="-32798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>
            <a:off x="70453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161262" y="2750825"/>
            <a:ext cx="2505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477138" y="2750825"/>
            <a:ext cx="2505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477138" y="225197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161263" y="225197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824000" y="868050"/>
            <a:ext cx="5496000" cy="3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flipH="1">
            <a:off x="-3758475" y="-2773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8"/>
          <p:cNvSpPr/>
          <p:nvPr/>
        </p:nvSpPr>
        <p:spPr>
          <a:xfrm flipH="1">
            <a:off x="6479625" y="-3238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38000">
              <a:schemeClr val="lt1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 flipH="1">
            <a:off x="-2218825" y="-3126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9"/>
          <p:cNvSpPr/>
          <p:nvPr/>
        </p:nvSpPr>
        <p:spPr>
          <a:xfrm flipH="1">
            <a:off x="70453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9"/>
          <p:cNvSpPr/>
          <p:nvPr/>
        </p:nvSpPr>
        <p:spPr>
          <a:xfrm flipH="1">
            <a:off x="-3279800" y="1537725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6963888" y="2571738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0"/>
          <p:cNvSpPr/>
          <p:nvPr/>
        </p:nvSpPr>
        <p:spPr>
          <a:xfrm>
            <a:off x="4571975" y="-3623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0"/>
          <p:cNvSpPr/>
          <p:nvPr/>
        </p:nvSpPr>
        <p:spPr>
          <a:xfrm>
            <a:off x="40275" y="3731513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0"/>
          <p:cNvSpPr/>
          <p:nvPr/>
        </p:nvSpPr>
        <p:spPr>
          <a:xfrm>
            <a:off x="-1126212" y="-3295662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23675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394025" y="4604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3"/>
          <p:cNvSpPr/>
          <p:nvPr/>
        </p:nvSpPr>
        <p:spPr>
          <a:xfrm>
            <a:off x="5566500" y="-38100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3"/>
          <p:cNvSpPr/>
          <p:nvPr/>
        </p:nvSpPr>
        <p:spPr>
          <a:xfrm>
            <a:off x="-1940475" y="395680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3"/>
          <p:cNvSpPr/>
          <p:nvPr/>
        </p:nvSpPr>
        <p:spPr>
          <a:xfrm>
            <a:off x="-4242600" y="53950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/>
          <a:srcRect t="48464" r="64915"/>
          <a:stretch>
            <a:fillRect/>
          </a:stretch>
        </p:blipFill>
        <p:spPr>
          <a:xfrm rot="4812671" flipH="1">
            <a:off x="5712700" y="-285994"/>
            <a:ext cx="3798181" cy="36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/>
          <a:srcRect l="7956" r="47986" b="69738"/>
          <a:stretch>
            <a:fillRect/>
          </a:stretch>
        </p:blipFill>
        <p:spPr>
          <a:xfrm rot="1811502" flipH="1">
            <a:off x="-847427" y="3805085"/>
            <a:ext cx="4769405" cy="21233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3470100" y="1499925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5" hasCustomPrompt="1"/>
          </p:nvPr>
        </p:nvSpPr>
        <p:spPr>
          <a:xfrm>
            <a:off x="3470100" y="3085749"/>
            <a:ext cx="2203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224400" y="1499925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6224400" y="3085746"/>
            <a:ext cx="2199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00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3470100" y="1911400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9" name="Google Shape;99;p13"/>
          <p:cNvSpPr txBox="1">
            <a:spLocks noGrp="1"/>
          </p:cNvSpPr>
          <p:nvPr>
            <p:ph type="subTitle" idx="9"/>
          </p:nvPr>
        </p:nvSpPr>
        <p:spPr>
          <a:xfrm>
            <a:off x="62202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0" name="Google Shape;100;p13"/>
          <p:cNvSpPr txBox="1">
            <a:spLocks noGrp="1"/>
          </p:cNvSpPr>
          <p:nvPr>
            <p:ph type="subTitle" idx="13"/>
          </p:nvPr>
        </p:nvSpPr>
        <p:spPr>
          <a:xfrm>
            <a:off x="7200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3470100" y="3497275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2" name="Google Shape;102;p13"/>
          <p:cNvSpPr txBox="1">
            <a:spLocks noGrp="1"/>
          </p:cNvSpPr>
          <p:nvPr>
            <p:ph type="subTitle" idx="15"/>
          </p:nvPr>
        </p:nvSpPr>
        <p:spPr>
          <a:xfrm>
            <a:off x="62202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200" i="1">
                <a:solidFill>
                  <a:schemeClr val="dk1"/>
                </a:solidFill>
                <a:latin typeface="Phudu Medium"/>
                <a:ea typeface="Phudu Medium"/>
                <a:cs typeface="Phudu Medium"/>
                <a:sym typeface="Phudu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/>
          <a:srcRect l="20533" t="89347" r="55535"/>
          <a:stretch>
            <a:fillRect/>
          </a:stretch>
        </p:blipFill>
        <p:spPr>
          <a:xfrm rot="5400000">
            <a:off x="7493926" y="902626"/>
            <a:ext cx="2590800" cy="7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2"/>
          <a:srcRect l="17003" t="77744" r="30516"/>
          <a:stretch>
            <a:fillRect/>
          </a:stretch>
        </p:blipFill>
        <p:spPr>
          <a:xfrm rot="-2" flipH="1">
            <a:off x="2816425" y="2"/>
            <a:ext cx="5681500" cy="1561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 rot="10800000" flipH="1">
            <a:off x="-4053775" y="-29438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5959000" y="3384350"/>
            <a:ext cx="5698200" cy="56982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5"/>
          <p:cNvSpPr/>
          <p:nvPr/>
        </p:nvSpPr>
        <p:spPr>
          <a:xfrm rot="10800000" flipH="1">
            <a:off x="3590650" y="3689150"/>
            <a:ext cx="5698200" cy="5698200"/>
          </a:xfrm>
          <a:prstGeom prst="ellipse">
            <a:avLst/>
          </a:prstGeom>
          <a:gradFill>
            <a:gsLst>
              <a:gs pos="0">
                <a:schemeClr val="lt2"/>
              </a:gs>
              <a:gs pos="7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/>
          <a:srcRect l="75201" b="75042"/>
          <a:stretch>
            <a:fillRect/>
          </a:stretch>
        </p:blipFill>
        <p:spPr>
          <a:xfrm rot="5400000">
            <a:off x="-485800" y="447702"/>
            <a:ext cx="2684676" cy="175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2"/>
          <a:srcRect l="48606" r="3177" b="67507"/>
          <a:stretch>
            <a:fillRect/>
          </a:stretch>
        </p:blipFill>
        <p:spPr>
          <a:xfrm rot="-1744446">
            <a:off x="4801258" y="3728818"/>
            <a:ext cx="5219833" cy="227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●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○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 panose="00000800000000000000"/>
              <a:buChar char="■"/>
              <a:defRPr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9000">
              <a:schemeClr val="lt1"/>
            </a:gs>
            <a:gs pos="82000">
              <a:schemeClr val="lt1"/>
            </a:gs>
            <a:gs pos="100000">
              <a:srgbClr val="7D0000"/>
            </a:gs>
          </a:gsLst>
          <a:lin ang="0" scaled="0"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1"/>
          <a:srcRect l="37412" t="1598" r="14872" b="57940"/>
          <a:stretch>
            <a:fillRect/>
          </a:stretch>
        </p:blipFill>
        <p:spPr>
          <a:xfrm rot="-5400000">
            <a:off x="5141662" y="1163138"/>
            <a:ext cx="5165476" cy="28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1157723" y="1406287"/>
            <a:ext cx="6828554" cy="866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  <a:t>BẢO VỆ ĐỒ ÁN TỐT NGHIỆP</a:t>
            </a:r>
            <a:b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</a:br>
            <a:r>
              <a:rPr lang="en-US" sz="2800" b="1">
                <a:solidFill>
                  <a:schemeClr val="accent1"/>
                </a:solidFill>
                <a:latin typeface="Montserrat ExtraBold" panose="00000900000000000000" pitchFamily="2" charset="0"/>
              </a:rPr>
              <a:t>NGÀNH KHOA HỌC MÁY TÍNH</a:t>
            </a:r>
            <a:endParaRPr sz="2800" b="1">
              <a:solidFill>
                <a:schemeClr val="accent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Google Shape;226;p29"/>
          <p:cNvSpPr txBox="1"/>
          <p:nvPr/>
        </p:nvSpPr>
        <p:spPr>
          <a:xfrm>
            <a:off x="488307" y="2354229"/>
            <a:ext cx="7546977" cy="100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16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>
            <a:pPr marL="0" indent="0" algn="ctr"/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Â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Y DỰNG TRANG WEB 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ẶT PHÒNG KH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Á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M V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IỀU TRỊ TẠI BỆNH VIỆN T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Í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CH HỢP CHATBOT BẰNG SPRING BOOT V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2200" b="1">
                <a:latin typeface="Times New Roman" panose="02020603050405020304" charset="0"/>
                <a:cs typeface="Times New Roman" panose="02020603050405020304" charset="0"/>
              </a:rPr>
              <a:t> ANGULAR</a:t>
            </a:r>
            <a:endParaRPr lang="en-US" altLang="en-US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" name="Google Shape;160;p1"/>
          <p:cNvGrpSpPr/>
          <p:nvPr/>
        </p:nvGrpSpPr>
        <p:grpSpPr>
          <a:xfrm>
            <a:off x="3601012" y="604250"/>
            <a:ext cx="1845721" cy="802481"/>
            <a:chOff x="3871597" y="1590573"/>
            <a:chExt cx="1845721" cy="802481"/>
          </a:xfrm>
        </p:grpSpPr>
        <p:pic>
          <p:nvPicPr>
            <p:cNvPr id="6" name="Google Shape;161;p1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2;p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290686" y="1590573"/>
              <a:ext cx="1426632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26;p29"/>
          <p:cNvSpPr txBox="1"/>
          <p:nvPr/>
        </p:nvSpPr>
        <p:spPr>
          <a:xfrm>
            <a:off x="606139" y="184188"/>
            <a:ext cx="7931722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16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 panose="00000800000000000000"/>
              <a:buNone/>
              <a:defRPr sz="2800" b="0" i="0" u="none" strike="noStrike" cap="none">
                <a:solidFill>
                  <a:schemeClr val="dk1"/>
                </a:solidFill>
                <a:latin typeface="Bai Jamjuree" panose="00000800000000000000"/>
                <a:ea typeface="Bai Jamjuree" panose="00000800000000000000"/>
                <a:cs typeface="Bai Jamjuree" panose="00000800000000000000"/>
                <a:sym typeface="Bai Jamjuree" panose="00000800000000000000"/>
              </a:defRPr>
            </a:lvl9pPr>
          </a:lstStyle>
          <a:p>
            <a:pPr marL="0" indent="0" algn="ctr"/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ẠI HỌC CÔNG NGHIỆP H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 NỘI</a:t>
            </a:r>
            <a:r>
              <a:rPr lang="en-US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/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TR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ỜNG CÔNG NGHỆ THÔNG TIN V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À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 TRUYỀN THÔNG</a:t>
            </a:r>
            <a:endParaRPr lang="en-US" altLang="en-US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2840355" y="3571240"/>
          <a:ext cx="4504055" cy="1447800"/>
        </p:xfrm>
        <a:graphic>
          <a:graphicData uri="http://schemas.openxmlformats.org/drawingml/2006/table">
            <a:tbl>
              <a:tblPr firstRow="1" bandRow="1">
                <a:tableStyleId>{8E1185CB-B7A0-4045-8322-F8C2D31B34AC}</a:tableStyleId>
              </a:tblPr>
              <a:tblGrid>
                <a:gridCol w="1455420"/>
                <a:gridCol w="304863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GVHD: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TS. Nguyễn Mạnh Cường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Sinh viên: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Vương Trí Tín</a:t>
                      </a:r>
                      <a:endParaRPr lang="en-US" sz="16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Lớp: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2021DHKHMT01</a:t>
                      </a:r>
                      <a:endParaRPr lang="en-US" sz="1600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MSV:</a:t>
                      </a:r>
                      <a:endParaRPr lang="en-US"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2021603785</a:t>
                      </a:r>
                      <a:endParaRPr lang="en-US" sz="1600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2">
                    <a:lumMod val="60000"/>
                    <a:lumOff val="40000"/>
                  </a:schemeClr>
                </a:solidFill>
                <a:latin typeface="Montserrat ExtraBold" panose="00000900000000000000" pitchFamily="2" charset="0"/>
              </a:rPr>
              <a:t>JAVA</a:t>
            </a:r>
            <a:endParaRPr lang="en-US" altLang="en-GB">
              <a:solidFill>
                <a:schemeClr val="tx2">
                  <a:lumMod val="60000"/>
                  <a:lumOff val="40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515460" y="151449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Đơn giản, linh động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64831" y="1017725"/>
            <a:ext cx="6797125" cy="352273"/>
          </a:xfrm>
        </p:spPr>
        <p:txBody>
          <a:bodyPr/>
          <a:lstStyle/>
          <a:p>
            <a:r>
              <a:rPr lang="en-US" sz="1800">
                <a:latin typeface="Montserrat" panose="00000500000000000000" pitchFamily="2" charset="0"/>
              </a:rPr>
              <a:t>Ngôn ngữ chính để thực hiện đồ án này là JAVA</a:t>
            </a:r>
            <a:endParaRPr lang="en-US" sz="1800">
              <a:latin typeface="Montserrat" panose="00000500000000000000" pitchFamily="2" charset="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515460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Support bởi cộng đồng lớn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515460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</a:t>
            </a: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hiều frameword, thư viện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606363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Hướng đối tượng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606363" y="152341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đa dạng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606363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bảo mật cao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Picture 2" descr="java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514475"/>
            <a:ext cx="2092960" cy="209296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2D050"/>
                </a:solidFill>
                <a:latin typeface="Montserrat ExtraBold" panose="00000900000000000000" pitchFamily="2" charset="0"/>
              </a:rPr>
              <a:t>Spring boot</a:t>
            </a:r>
            <a:endParaRPr lang="en-US">
              <a:solidFill>
                <a:srgbClr val="92D05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515460" y="151449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Cú pháp đơn giản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64831" y="1017725"/>
            <a:ext cx="6797125" cy="352273"/>
          </a:xfrm>
        </p:spPr>
        <p:txBody>
          <a:bodyPr/>
          <a:lstStyle/>
          <a:p>
            <a:r>
              <a:rPr lang="en-US" sz="1800">
                <a:latin typeface="Montserrat" panose="00000500000000000000" pitchFamily="2" charset="0"/>
              </a:rPr>
              <a:t>Ở đồ án này sử dụng Laravel phiên bản 3.4.4</a:t>
            </a:r>
            <a:endParaRPr lang="en-US" sz="1800">
              <a:latin typeface="Montserrat" panose="00000500000000000000" pitchFamily="2" charset="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515460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Support bởi cộng đồng lớn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515460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 hình MVC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606363" y="2357694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Starter Dependencies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606363" y="1523415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Spring JPA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606363" y="320089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Đã ra mắt được 20 phiên bản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" name="Picture 3" descr="spring-boot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607820"/>
            <a:ext cx="1927860" cy="192786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Langgraph</a:t>
            </a:r>
            <a:endParaRPr lang="en-US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 descr="langgraph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2474595"/>
            <a:ext cx="1920875" cy="1920875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4"/>
          </p:nvPr>
        </p:nvSpPr>
        <p:spPr>
          <a:xfrm>
            <a:off x="565150" y="966470"/>
            <a:ext cx="8289290" cy="1009650"/>
          </a:xfrm>
        </p:spPr>
        <p:txBody>
          <a:bodyPr/>
          <a:p>
            <a:pPr algn="l"/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LangGraph là một th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viện 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đư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ợc thiết kế 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ể xây dựng các ứng dụng trạng thái với các Mô Hình Ngôn Ngữ Lớn (LLMs). Th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 viện này 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ặc biệt chú trọng vào việc tạo ra các luồng làm việc và các tác nhân (agents) trong môi tr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ờng </a:t>
            </a:r>
            <a:r>
              <a:rPr lang="" altLang="en-US" sz="18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a tác nhân</a:t>
            </a:r>
            <a:endParaRPr lang="en-US" alt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Google Shape;399;p68"/>
          <p:cNvSpPr/>
          <p:nvPr/>
        </p:nvSpPr>
        <p:spPr>
          <a:xfrm>
            <a:off x="2437866" y="231973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Xử l</a:t>
            </a:r>
            <a:r>
              <a:rPr lang="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ý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vòng lặp và nhánh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437231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</a:t>
            </a:r>
            <a:r>
              <a:rPr lang="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ư</a:t>
            </a: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 trữ trạng thái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437231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Tích hợp với langchain</a:t>
            </a:r>
            <a:endParaRPr lang="en-US" alt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528134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529404" y="231976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Dễ dàng theo dõi và quản lý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528134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Khả năng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25000"/>
                    <a:lumOff val="75000"/>
                  </a:schemeClr>
                </a:solidFill>
                <a:latin typeface="Montserrat ExtraBold" panose="00000900000000000000" pitchFamily="2" charset="0"/>
              </a:rPr>
              <a:t>Angular</a:t>
            </a:r>
            <a:endParaRPr lang="en-US">
              <a:solidFill>
                <a:schemeClr val="bg1">
                  <a:lumMod val="25000"/>
                  <a:lumOff val="7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437866" y="231973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Tổ chức file rõ ràng, dễ quản lý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437231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Được hỗ trợ bới cộng đồng lớn</a:t>
            </a:r>
            <a:endParaRPr lang="en-US" sz="2000" b="1" i="0" u="none" strike="noStrike" cap="none" dirty="0">
              <a:solidFill>
                <a:schemeClr val="bg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437231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</a:t>
            </a: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hiều frameword, thư viện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528134" y="3148330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529404" y="2319766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Chạy được trên hầu hết các thiết bị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399;p68"/>
          <p:cNvSpPr/>
          <p:nvPr/>
        </p:nvSpPr>
        <p:spPr>
          <a:xfrm>
            <a:off x="5528134" y="40213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Khả năng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Angular</a:t>
            </a:r>
            <a:r>
              <a:rPr 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 là </a:t>
            </a:r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thư viện</a:t>
            </a:r>
            <a:r>
              <a:rPr 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 lập trình website phổ biến hiện nay, nó được tích h</a:t>
            </a:r>
            <a:r>
              <a:rPr lang="en-US" altLang="vi-VN" sz="1800" i="0">
                <a:solidFill>
                  <a:schemeClr val="tx1"/>
                </a:solidFill>
                <a:latin typeface="Montserrat" panose="00000500000000000000" pitchFamily="2" charset="0"/>
              </a:rPr>
              <a:t>ỗ trợ bởi ông lớn Google, luôn được đảm bảm sự ổn định, cập nhật thường xuyên</a:t>
            </a:r>
            <a:endParaRPr lang="en-US" altLang="vi-VN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ngular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2634615"/>
            <a:ext cx="1821180" cy="182118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MYSQL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399;p68"/>
          <p:cNvSpPr/>
          <p:nvPr/>
        </p:nvSpPr>
        <p:spPr>
          <a:xfrm>
            <a:off x="2739739" y="15680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quan hệ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Google Shape;399;p68"/>
          <p:cNvSpPr/>
          <p:nvPr/>
        </p:nvSpPr>
        <p:spPr>
          <a:xfrm>
            <a:off x="2739739" y="2411279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Google Shape;399;p68"/>
          <p:cNvSpPr/>
          <p:nvPr/>
        </p:nvSpPr>
        <p:spPr>
          <a:xfrm>
            <a:off x="2739739" y="3254481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tương thích rộng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399;p68"/>
          <p:cNvSpPr/>
          <p:nvPr/>
        </p:nvSpPr>
        <p:spPr>
          <a:xfrm>
            <a:off x="5830642" y="280698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đa ngôn ngữ lập trình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1" name="Google Shape;399;p68"/>
          <p:cNvSpPr/>
          <p:nvPr/>
        </p:nvSpPr>
        <p:spPr>
          <a:xfrm>
            <a:off x="5844165" y="1890888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Rất dễ sử dụng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i="0">
                <a:solidFill>
                  <a:schemeClr val="tx1"/>
                </a:solidFill>
                <a:latin typeface="Montserrat" panose="00000500000000000000" pitchFamily="2" charset="0"/>
              </a:rPr>
              <a:t>Cơ sở dữ liệu được sử dụng trong dự án là MySQL</a:t>
            </a:r>
            <a:endParaRPr lang="en-US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logo with a dolphi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6" y="1972384"/>
            <a:ext cx="2305318" cy="155865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MYSQL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399;p68"/>
          <p:cNvSpPr/>
          <p:nvPr/>
        </p:nvSpPr>
        <p:spPr>
          <a:xfrm>
            <a:off x="2739739" y="156807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Cơ sở dữ liệu không quan hệ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Google Shape;399;p68"/>
          <p:cNvSpPr/>
          <p:nvPr/>
        </p:nvSpPr>
        <p:spPr>
          <a:xfrm>
            <a:off x="2739739" y="2411279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Mã nguồn mở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5" name="Google Shape;399;p68"/>
          <p:cNvSpPr/>
          <p:nvPr/>
        </p:nvSpPr>
        <p:spPr>
          <a:xfrm>
            <a:off x="2739739" y="3254481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vi-VN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 tương thích rộng</a:t>
            </a:r>
            <a:endParaRPr lang="vi-VN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6" name="Google Shape;399;p68"/>
          <p:cNvSpPr/>
          <p:nvPr/>
        </p:nvSpPr>
        <p:spPr>
          <a:xfrm>
            <a:off x="5830642" y="2412012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Hỗ trợ đa ngôn ngữ lập trình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Google Shape;399;p68"/>
          <p:cNvSpPr/>
          <p:nvPr/>
        </p:nvSpPr>
        <p:spPr>
          <a:xfrm>
            <a:off x="5844165" y="1624823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Rất dễ sử dụng</a:t>
            </a:r>
            <a:endParaRPr lang="en-US"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2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i="0">
                <a:solidFill>
                  <a:schemeClr val="tx1"/>
                </a:solidFill>
                <a:latin typeface="Montserrat" panose="00000500000000000000" pitchFamily="2" charset="0"/>
              </a:rPr>
              <a:t>Cơ sở dữ liệu được sử dụng trong dự án là MySQL</a:t>
            </a:r>
            <a:endParaRPr lang="en-US" sz="1800" i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5" name="Picture 24" descr="225-2254691_9kib-354x415-unnamed-mongodb-logo-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786890"/>
            <a:ext cx="2355850" cy="1304925"/>
          </a:xfrm>
          <a:prstGeom prst="rect">
            <a:avLst/>
          </a:prstGeom>
        </p:spPr>
      </p:pic>
      <p:sp>
        <p:nvSpPr>
          <p:cNvPr id="26" name="Google Shape;399;p68"/>
          <p:cNvSpPr/>
          <p:nvPr/>
        </p:nvSpPr>
        <p:spPr>
          <a:xfrm>
            <a:off x="5844612" y="3254657"/>
            <a:ext cx="2895866" cy="6808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Dễ dàng mở rộng</a:t>
            </a:r>
            <a:endParaRPr sz="2000" b="1" i="0" u="none" strike="noStrike" cap="none" dirty="0">
              <a:solidFill>
                <a:srgbClr val="3333CC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KẾT QUẢ ĐẠT ĐƯỢC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KẾT QUẢ ĐẠT ĐƯỢC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cap="none">
                <a:solidFill>
                  <a:schemeClr val="tx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Về phần Front-End xây dựng hoàn thiện giao diện người dùng</a:t>
            </a:r>
            <a:endParaRPr lang="vi-VN" sz="1800" b="0" i="0" u="none" strike="noStrike" cap="none" dirty="0">
              <a:solidFill>
                <a:schemeClr val="tx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Picture 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585" y="1466215"/>
            <a:ext cx="2583180" cy="1409065"/>
          </a:xfrm>
          <a:prstGeom prst="rect">
            <a:avLst/>
          </a:prstGeom>
        </p:spPr>
      </p:pic>
      <p:pic>
        <p:nvPicPr>
          <p:cNvPr id="4" name="Picture 3" descr="Pictu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3134360"/>
            <a:ext cx="2557145" cy="1420495"/>
          </a:xfrm>
          <a:prstGeom prst="rect">
            <a:avLst/>
          </a:prstGeom>
        </p:spPr>
      </p:pic>
      <p:pic>
        <p:nvPicPr>
          <p:cNvPr id="11" name="Picture 10" descr="Pictur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40" y="3134360"/>
            <a:ext cx="2524760" cy="1420495"/>
          </a:xfrm>
          <a:prstGeom prst="rect">
            <a:avLst/>
          </a:prstGeom>
        </p:spPr>
      </p:pic>
      <p:pic>
        <p:nvPicPr>
          <p:cNvPr id="12" name="Picture 11" descr="Picture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" y="1466215"/>
            <a:ext cx="2628900" cy="1408430"/>
          </a:xfrm>
          <a:prstGeom prst="rect">
            <a:avLst/>
          </a:prstGeom>
        </p:spPr>
      </p:pic>
      <p:pic>
        <p:nvPicPr>
          <p:cNvPr id="13" name="Picture 12" descr="Picture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70" y="1466215"/>
            <a:ext cx="3000375" cy="1408430"/>
          </a:xfrm>
          <a:prstGeom prst="rect">
            <a:avLst/>
          </a:prstGeom>
        </p:spPr>
      </p:pic>
      <p:pic>
        <p:nvPicPr>
          <p:cNvPr id="14" name="Picture 13" descr="Picture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270" y="3134360"/>
            <a:ext cx="3023235" cy="142049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Montserrat ExtraBold" panose="00000900000000000000" pitchFamily="2" charset="0"/>
              </a:rPr>
              <a:t>KẾT QUẢ ĐẠT ĐƯỢC</a:t>
            </a:r>
            <a:endParaRPr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401;p68"/>
          <p:cNvSpPr/>
          <p:nvPr/>
        </p:nvSpPr>
        <p:spPr>
          <a:xfrm>
            <a:off x="720000" y="995377"/>
            <a:ext cx="82796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tx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Về phần Admin xây dựng website quản lý </a:t>
            </a:r>
            <a:endParaRPr lang="en-US" sz="1800" b="0" i="0" u="none" strike="noStrike" cap="none" dirty="0">
              <a:solidFill>
                <a:schemeClr val="tx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5" name="Picture 4" descr="Pict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1440180"/>
            <a:ext cx="2580005" cy="1409065"/>
          </a:xfrm>
          <a:prstGeom prst="rect">
            <a:avLst/>
          </a:prstGeom>
        </p:spPr>
      </p:pic>
      <p:pic>
        <p:nvPicPr>
          <p:cNvPr id="6" name="Picture 5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80" y="1488440"/>
            <a:ext cx="2828925" cy="1409065"/>
          </a:xfrm>
          <a:prstGeom prst="rect">
            <a:avLst/>
          </a:prstGeom>
        </p:spPr>
      </p:pic>
      <p:pic>
        <p:nvPicPr>
          <p:cNvPr id="8" name="Picture 7" descr="Pictur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3074035"/>
            <a:ext cx="2573655" cy="1467485"/>
          </a:xfrm>
          <a:prstGeom prst="rect">
            <a:avLst/>
          </a:prstGeom>
        </p:spPr>
      </p:pic>
      <p:pic>
        <p:nvPicPr>
          <p:cNvPr id="9" name="Picture 8" descr="Picture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80" y="3074670"/>
            <a:ext cx="2828925" cy="1466850"/>
          </a:xfrm>
          <a:prstGeom prst="rect">
            <a:avLst/>
          </a:prstGeom>
        </p:spPr>
      </p:pic>
      <p:pic>
        <p:nvPicPr>
          <p:cNvPr id="10" name="Picture 9" descr="Screenshot 2025-05-27 1152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80" y="1488440"/>
            <a:ext cx="3004185" cy="140906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HƯỚNG PHÁT TRIỂN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06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Montserrat ExtraBold" panose="00000900000000000000" pitchFamily="2" charset="0"/>
              </a:rPr>
              <a:t>NỘI DUNG</a:t>
            </a:r>
            <a:endParaRPr lang="en-US" sz="3600">
              <a:latin typeface="Montserrat ExtraBold" panose="00000900000000000000" pitchFamily="2" charset="0"/>
            </a:endParaRPr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 idx="2"/>
          </p:nvPr>
        </p:nvSpPr>
        <p:spPr>
          <a:xfrm>
            <a:off x="720000" y="1499925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01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2" name="Google Shape;242;p31"/>
          <p:cNvSpPr txBox="1">
            <a:spLocks noGrp="1"/>
          </p:cNvSpPr>
          <p:nvPr>
            <p:ph type="title" idx="3"/>
          </p:nvPr>
        </p:nvSpPr>
        <p:spPr>
          <a:xfrm>
            <a:off x="720000" y="3085746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 idx="4"/>
          </p:nvPr>
        </p:nvSpPr>
        <p:spPr>
          <a:xfrm>
            <a:off x="3470100" y="1499925"/>
            <a:ext cx="220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</a:t>
            </a:r>
            <a:r>
              <a:rPr lang="en-US" altLang="en-GB">
                <a:latin typeface="Montserrat ExtraBold" panose="00000900000000000000" pitchFamily="2" charset="0"/>
              </a:rPr>
              <a:t>2</a:t>
            </a:r>
            <a:endParaRPr lang="en-US" altLang="en-GB">
              <a:latin typeface="Montserrat ExtraBold" panose="00000900000000000000" pitchFamily="2" charset="0"/>
            </a:endParaRPr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idx="5"/>
          </p:nvPr>
        </p:nvSpPr>
        <p:spPr>
          <a:xfrm>
            <a:off x="3470100" y="3085749"/>
            <a:ext cx="22038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05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5" name="Google Shape;245;p31"/>
          <p:cNvSpPr txBox="1">
            <a:spLocks noGrp="1"/>
          </p:cNvSpPr>
          <p:nvPr>
            <p:ph type="title" idx="6"/>
          </p:nvPr>
        </p:nvSpPr>
        <p:spPr>
          <a:xfrm>
            <a:off x="6224400" y="1499925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03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7"/>
          </p:nvPr>
        </p:nvSpPr>
        <p:spPr>
          <a:xfrm>
            <a:off x="6224400" y="3085746"/>
            <a:ext cx="2199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06</a:t>
            </a:r>
            <a:endParaRPr lang="en-GB">
              <a:latin typeface="Montserrat ExtraBold" panose="00000900000000000000" pitchFamily="2" charset="0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7200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LÝ  DO CHỌN ĐỀ TÀI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8"/>
          </p:nvPr>
        </p:nvSpPr>
        <p:spPr>
          <a:xfrm>
            <a:off x="3470100" y="1911400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MỤC TIÊU CỦA ĐỀ TÀI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9"/>
          </p:nvPr>
        </p:nvSpPr>
        <p:spPr>
          <a:xfrm>
            <a:off x="6220200" y="1911400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NỘI DUNG NGHIÊN CỨU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3"/>
          </p:nvPr>
        </p:nvSpPr>
        <p:spPr>
          <a:xfrm>
            <a:off x="720000" y="3497275"/>
            <a:ext cx="2119453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CÁC CÔNG NGHỆ ĐƯỢC SỬ DỤNG</a:t>
            </a:r>
            <a:endParaRPr lang="en-US">
              <a:latin typeface="Montserrat ExtraBold" panose="00000900000000000000" pitchFamily="2" charset="0"/>
            </a:endParaRPr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14"/>
          </p:nvPr>
        </p:nvSpPr>
        <p:spPr>
          <a:xfrm>
            <a:off x="3470100" y="3497275"/>
            <a:ext cx="2199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 ExtraBold" panose="00000900000000000000" pitchFamily="2" charset="0"/>
              </a:rPr>
              <a:t>KẾT QUẢ ĐẠT ĐƯỢC</a:t>
            </a:r>
            <a:endParaRPr lang="vi-VN">
              <a:latin typeface="Montserrat ExtraBold" panose="00000900000000000000" pitchFamily="2" charset="0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5"/>
          </p:nvPr>
        </p:nvSpPr>
        <p:spPr>
          <a:xfrm>
            <a:off x="6220200" y="3497275"/>
            <a:ext cx="2203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 ExtraBold" panose="00000900000000000000" pitchFamily="2" charset="0"/>
              </a:rPr>
              <a:t>HƯỚNG PHÁT TRIỂN</a:t>
            </a:r>
            <a:endParaRPr lang="vi-VN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404943" y="119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HƯỚNG PHÁT TRIỂN VÀ MỞ RỘNG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24838" y="2268504"/>
            <a:ext cx="2048071" cy="3718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26;p56"/>
          <p:cNvGrpSpPr/>
          <p:nvPr/>
        </p:nvGrpSpPr>
        <p:grpSpPr>
          <a:xfrm flipH="1">
            <a:off x="421640" y="1630680"/>
            <a:ext cx="7796530" cy="953770"/>
            <a:chOff x="5522299" y="1681858"/>
            <a:chExt cx="7576095" cy="953906"/>
          </a:xfrm>
        </p:grpSpPr>
        <p:cxnSp>
          <p:nvCxnSpPr>
            <p:cNvPr id="292" name="Google Shape;227;p56"/>
            <p:cNvCxnSpPr/>
            <p:nvPr/>
          </p:nvCxnSpPr>
          <p:spPr>
            <a:xfrm>
              <a:off x="5821294" y="2477546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93" name="Google Shape;22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97" name="Google Shape;22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8" name="Google Shape;23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294" name="Google Shape;231;p56"/>
            <p:cNvGrpSpPr/>
            <p:nvPr/>
          </p:nvGrpSpPr>
          <p:grpSpPr>
            <a:xfrm>
              <a:off x="5522299" y="1681858"/>
              <a:ext cx="7538476" cy="612001"/>
              <a:chOff x="5522299" y="1798511"/>
              <a:chExt cx="7538476" cy="520082"/>
            </a:xfrm>
          </p:grpSpPr>
          <p:sp>
            <p:nvSpPr>
              <p:cNvPr id="295" name="Google Shape;232;p56"/>
              <p:cNvSpPr/>
              <p:nvPr/>
            </p:nvSpPr>
            <p:spPr>
              <a:xfrm>
                <a:off x="5522299" y="1798511"/>
                <a:ext cx="7538476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6" name="Google Shape;233;p56"/>
              <p:cNvSpPr txBox="1"/>
              <p:nvPr/>
            </p:nvSpPr>
            <p:spPr>
              <a:xfrm>
                <a:off x="5668231" y="1923623"/>
                <a:ext cx="7392543" cy="337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Mở rộng thêm các tính năng của trợ lý ảo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00" name="Google Shape;236;p56"/>
          <p:cNvGrpSpPr/>
          <p:nvPr/>
        </p:nvGrpSpPr>
        <p:grpSpPr>
          <a:xfrm>
            <a:off x="455295" y="789305"/>
            <a:ext cx="9166860" cy="772160"/>
            <a:chOff x="4292600" y="1822839"/>
            <a:chExt cx="8821403" cy="771872"/>
          </a:xfrm>
        </p:grpSpPr>
        <p:cxnSp>
          <p:nvCxnSpPr>
            <p:cNvPr id="302" name="Google Shape;23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08" name="Google Shape;240;p56"/>
            <p:cNvSpPr/>
            <p:nvPr/>
          </p:nvSpPr>
          <p:spPr>
            <a:xfrm>
              <a:off x="6031617" y="2459507"/>
              <a:ext cx="128765" cy="1352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endParaRPr>
            </a:p>
          </p:txBody>
        </p:sp>
        <p:grpSp>
          <p:nvGrpSpPr>
            <p:cNvPr id="304" name="Google Shape;241;p56"/>
            <p:cNvGrpSpPr/>
            <p:nvPr/>
          </p:nvGrpSpPr>
          <p:grpSpPr>
            <a:xfrm>
              <a:off x="4292600" y="1822839"/>
              <a:ext cx="8821403" cy="612001"/>
              <a:chOff x="4292600" y="1918318"/>
              <a:chExt cx="8821403" cy="520082"/>
            </a:xfrm>
          </p:grpSpPr>
          <p:sp>
            <p:nvSpPr>
              <p:cNvPr id="305" name="Google Shape;242;p56"/>
              <p:cNvSpPr/>
              <p:nvPr/>
            </p:nvSpPr>
            <p:spPr>
              <a:xfrm>
                <a:off x="4292601" y="1918318"/>
                <a:ext cx="7470535" cy="52008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06" name="Google Shape;243;p56"/>
              <p:cNvSpPr txBox="1"/>
              <p:nvPr/>
            </p:nvSpPr>
            <p:spPr>
              <a:xfrm>
                <a:off x="4292600" y="2037575"/>
                <a:ext cx="8821403" cy="337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Thêm các chức năng đăng nhập bằng các nền tảng xã hội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09" name="Google Shape;246;p56"/>
          <p:cNvGrpSpPr/>
          <p:nvPr/>
        </p:nvGrpSpPr>
        <p:grpSpPr>
          <a:xfrm flipH="1">
            <a:off x="408940" y="3317240"/>
            <a:ext cx="7808595" cy="880745"/>
            <a:chOff x="5741104" y="1754935"/>
            <a:chExt cx="7554690" cy="880829"/>
          </a:xfrm>
        </p:grpSpPr>
        <p:cxnSp>
          <p:nvCxnSpPr>
            <p:cNvPr id="310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1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315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6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12" name="Google Shape;251;p56"/>
            <p:cNvGrpSpPr/>
            <p:nvPr/>
          </p:nvGrpSpPr>
          <p:grpSpPr>
            <a:xfrm>
              <a:off x="5741104" y="1754935"/>
              <a:ext cx="7554690" cy="612000"/>
              <a:chOff x="5741104" y="1860613"/>
              <a:chExt cx="7554690" cy="520081"/>
            </a:xfrm>
          </p:grpSpPr>
          <p:sp>
            <p:nvSpPr>
              <p:cNvPr id="313" name="Google Shape;252;p56"/>
              <p:cNvSpPr/>
              <p:nvPr/>
            </p:nvSpPr>
            <p:spPr>
              <a:xfrm>
                <a:off x="5741104" y="1860613"/>
                <a:ext cx="7554689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4" name="Google Shape;253;p56"/>
              <p:cNvSpPr txBox="1"/>
              <p:nvPr/>
            </p:nvSpPr>
            <p:spPr>
              <a:xfrm>
                <a:off x="5741108" y="1978897"/>
                <a:ext cx="7554686" cy="337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Chức năng chia sẻ trên các nền tảng mạng xã hội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17" name="Google Shape;256;p56"/>
          <p:cNvGrpSpPr/>
          <p:nvPr/>
        </p:nvGrpSpPr>
        <p:grpSpPr>
          <a:xfrm>
            <a:off x="421640" y="2496185"/>
            <a:ext cx="8108315" cy="809625"/>
            <a:chOff x="4292600" y="1827906"/>
            <a:chExt cx="7873157" cy="809415"/>
          </a:xfrm>
        </p:grpSpPr>
        <p:cxnSp>
          <p:nvCxnSpPr>
            <p:cNvPr id="318" name="Google Shape;25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9" name="Google Shape;25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23" name="Google Shape;25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4" name="Google Shape;26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0" name="Google Shape;261;p56"/>
            <p:cNvGrpSpPr/>
            <p:nvPr/>
          </p:nvGrpSpPr>
          <p:grpSpPr>
            <a:xfrm>
              <a:off x="4292600" y="1827906"/>
              <a:ext cx="7873157" cy="612000"/>
              <a:chOff x="4292600" y="1922624"/>
              <a:chExt cx="7873157" cy="520081"/>
            </a:xfrm>
          </p:grpSpPr>
          <p:sp>
            <p:nvSpPr>
              <p:cNvPr id="321" name="Google Shape;262;p56"/>
              <p:cNvSpPr/>
              <p:nvPr/>
            </p:nvSpPr>
            <p:spPr>
              <a:xfrm>
                <a:off x="4292601" y="1922624"/>
                <a:ext cx="7554688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2" name="Google Shape;263;p56"/>
              <p:cNvSpPr txBox="1"/>
              <p:nvPr/>
            </p:nvSpPr>
            <p:spPr>
              <a:xfrm>
                <a:off x="4292600" y="1994934"/>
                <a:ext cx="7873157" cy="337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P</a:t>
                </a: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hân tích và thống kê về hành vi của người dùng</a:t>
                </a:r>
                <a:endParaRPr lang="en-US"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sp>
        <p:nvSpPr>
          <p:cNvPr id="345" name="AutoShape 18" descr="The Simplest Explanation of Backend API Integration Ever - Form.io"/>
          <p:cNvSpPr>
            <a:spLocks noChangeAspect="1" noChangeArrowheads="1"/>
          </p:cNvSpPr>
          <p:nvPr/>
        </p:nvSpPr>
        <p:spPr bwMode="auto">
          <a:xfrm>
            <a:off x="3650307" y="28877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" name="Google Shape;246;p56"/>
          <p:cNvGrpSpPr/>
          <p:nvPr/>
        </p:nvGrpSpPr>
        <p:grpSpPr>
          <a:xfrm flipH="1">
            <a:off x="422275" y="4150995"/>
            <a:ext cx="7778750" cy="880745"/>
            <a:chOff x="5741104" y="1754935"/>
            <a:chExt cx="7554690" cy="880829"/>
          </a:xfrm>
        </p:grpSpPr>
        <p:cxnSp>
          <p:nvCxnSpPr>
            <p:cNvPr id="3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4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8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9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5" name="Google Shape;251;p56"/>
            <p:cNvGrpSpPr/>
            <p:nvPr/>
          </p:nvGrpSpPr>
          <p:grpSpPr>
            <a:xfrm>
              <a:off x="5741104" y="1754935"/>
              <a:ext cx="7554690" cy="612000"/>
              <a:chOff x="5741104" y="1860613"/>
              <a:chExt cx="7554690" cy="520081"/>
            </a:xfrm>
          </p:grpSpPr>
          <p:sp>
            <p:nvSpPr>
              <p:cNvPr id="6" name="Google Shape;252;p56"/>
              <p:cNvSpPr/>
              <p:nvPr/>
            </p:nvSpPr>
            <p:spPr>
              <a:xfrm>
                <a:off x="5741104" y="1860613"/>
                <a:ext cx="7554689" cy="520081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7" name="Google Shape;253;p56"/>
              <p:cNvSpPr txBox="1"/>
              <p:nvPr/>
            </p:nvSpPr>
            <p:spPr>
              <a:xfrm>
                <a:off x="5741108" y="1978897"/>
                <a:ext cx="7554686" cy="337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Xây dựng hệ thống đa ngôn ngữ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</p:spTree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24838" y="2268504"/>
            <a:ext cx="2048071" cy="371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95;p48"/>
          <p:cNvSpPr txBox="1"/>
          <p:nvPr/>
        </p:nvSpPr>
        <p:spPr>
          <a:xfrm>
            <a:off x="546459" y="2151900"/>
            <a:ext cx="3731676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32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hudu SemiBold"/>
              <a:buNone/>
              <a:defRPr sz="28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9pPr>
          </a:lstStyle>
          <a:p>
            <a:pPr algn="ctr"/>
            <a:r>
              <a:rPr lang="en-US">
                <a:latin typeface="Montserrat ExtraBold" panose="00000900000000000000" pitchFamily="2" charset="0"/>
              </a:rPr>
              <a:t>THANK YOU FOR LISTENING !</a:t>
            </a:r>
            <a:endParaRPr lang="en-US">
              <a:latin typeface="Montserrat ExtraBold" panose="00000900000000000000" pitchFamily="2" charset="0"/>
            </a:endParaRPr>
          </a:p>
        </p:txBody>
      </p:sp>
      <p:grpSp>
        <p:nvGrpSpPr>
          <p:cNvPr id="8" name="Google Shape;852;p26"/>
          <p:cNvGrpSpPr/>
          <p:nvPr/>
        </p:nvGrpSpPr>
        <p:grpSpPr>
          <a:xfrm>
            <a:off x="4766345" y="591632"/>
            <a:ext cx="3971228" cy="4725889"/>
            <a:chOff x="5029600" y="439924"/>
            <a:chExt cx="4091940" cy="486953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pSp>
          <p:nvGrpSpPr>
            <p:cNvPr id="9" name="Google Shape;853;p26"/>
            <p:cNvGrpSpPr/>
            <p:nvPr/>
          </p:nvGrpSpPr>
          <p:grpSpPr>
            <a:xfrm>
              <a:off x="5029600" y="439924"/>
              <a:ext cx="4091940" cy="4869539"/>
              <a:chOff x="5029600" y="439924"/>
              <a:chExt cx="4091940" cy="4869539"/>
            </a:xfrm>
            <a:grpFill/>
          </p:grpSpPr>
          <p:sp>
            <p:nvSpPr>
              <p:cNvPr id="11" name="Google Shape;854;p26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2" name="Google Shape;855;p26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3" name="Google Shape;856;p2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4" name="Google Shape;857;p2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5" name="Google Shape;858;p26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" name="Google Shape;859;p26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" name="Google Shape;860;p26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8" name="Google Shape;861;p26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9" name="Google Shape;862;p26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Google Shape;863;p26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1" name="Google Shape;864;p26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Google Shape;865;p26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3" name="Google Shape;866;p26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Google Shape;867;p26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Google Shape;868;p26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6" name="Google Shape;869;p26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7" name="Google Shape;870;p26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8" name="Google Shape;871;p26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9" name="Google Shape;872;p26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0" name="Google Shape;873;p26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1" name="Google Shape;874;p26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6" name="Google Shape;875;p26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7" name="Google Shape;876;p26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8" name="Google Shape;877;p26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grpSp>
            <p:nvGrpSpPr>
              <p:cNvPr id="259" name="Google Shape;878;p26"/>
              <p:cNvGrpSpPr/>
              <p:nvPr/>
            </p:nvGrpSpPr>
            <p:grpSpPr>
              <a:xfrm rot="691039">
                <a:off x="6318192" y="1706464"/>
                <a:ext cx="311612" cy="201655"/>
                <a:chOff x="1190625" y="1167600"/>
                <a:chExt cx="5228350" cy="3383475"/>
              </a:xfrm>
              <a:grpFill/>
            </p:grpSpPr>
            <p:sp>
              <p:nvSpPr>
                <p:cNvPr id="260" name="Google Shape;879;p26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1" name="Google Shape;880;p26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2" name="Google Shape;881;p26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3" name="Google Shape;882;p26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def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lvl9pPr>
                </a:lstStyle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1" i="0" u="none" strike="noStrike" cap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</p:grpSp>
        </p:grpSp>
        <p:sp>
          <p:nvSpPr>
            <p:cNvPr id="10" name="Google Shape;883;p26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9" name="Google Shape;899;p26"/>
          <p:cNvSpPr txBox="1"/>
          <p:nvPr/>
        </p:nvSpPr>
        <p:spPr>
          <a:xfrm rot="780000">
            <a:off x="5502983" y="1479273"/>
            <a:ext cx="156654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Montserrat" panose="00000500000000000000" pitchFamily="2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END</a:t>
            </a:r>
            <a:endParaRPr lang="en-US" sz="2200" b="1" i="0" u="none" strike="noStrike" cap="none">
              <a:solidFill>
                <a:schemeClr val="lt1"/>
              </a:solidFill>
              <a:latin typeface="Montserrat" panose="00000500000000000000" pitchFamily="2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562315" y="589266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721895" y="2080598"/>
            <a:ext cx="6765185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LÝ DO CHỌN ĐỀ TÀI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01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LÝ DO CHỌN ĐỀ TÀI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720000" y="1017725"/>
            <a:ext cx="5513291" cy="378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vi-VN" sz="1800">
                <a:latin typeface="Montserrat ExtraBold" panose="00000900000000000000" pitchFamily="2" charset="0"/>
              </a:rPr>
              <a:t>Y tế</a:t>
            </a:r>
            <a:r>
              <a:rPr lang="vi-VN" sz="1800">
                <a:latin typeface="Montserrat ExtraBold" panose="00000900000000000000" pitchFamily="2" charset="0"/>
              </a:rPr>
              <a:t> luôn là một lĩnh vực </a:t>
            </a:r>
            <a:r>
              <a:rPr lang="en-US" altLang="vi-VN" sz="1800">
                <a:latin typeface="Montserrat ExtraBold" panose="00000900000000000000" pitchFamily="2" charset="0"/>
              </a:rPr>
              <a:t>luôn hết sức cần thiết và quan trọng</a:t>
            </a:r>
            <a:r>
              <a:rPr lang="vi-VN" sz="1800">
                <a:latin typeface="Montserrat ExtraBold" panose="00000900000000000000" pitchFamily="2" charset="0"/>
              </a:rPr>
              <a:t>. Một website </a:t>
            </a:r>
            <a:r>
              <a:rPr lang="en-US" altLang="vi-VN" sz="1800">
                <a:latin typeface="Montserrat ExtraBold" panose="00000900000000000000" pitchFamily="2" charset="0"/>
              </a:rPr>
              <a:t>đặt lịch khám</a:t>
            </a:r>
            <a:r>
              <a:rPr lang="vi-VN" sz="1800">
                <a:latin typeface="Montserrat ExtraBold" panose="00000900000000000000" pitchFamily="2" charset="0"/>
              </a:rPr>
              <a:t> cung cấp </a:t>
            </a:r>
            <a:r>
              <a:rPr lang="en-US" altLang="vi-VN" sz="1800">
                <a:latin typeface="Montserrat ExtraBold" panose="00000900000000000000" pitchFamily="2" charset="0"/>
              </a:rPr>
              <a:t>các dịch vụ</a:t>
            </a:r>
            <a:r>
              <a:rPr lang="vi-VN" sz="1800">
                <a:latin typeface="Montserrat ExtraBold" panose="00000900000000000000" pitchFamily="2" charset="0"/>
              </a:rPr>
              <a:t> nhanh chóng, chính xác và </a:t>
            </a:r>
            <a:r>
              <a:rPr lang="en-US" altLang="vi-VN" sz="1800">
                <a:latin typeface="Montserrat ExtraBold" panose="00000900000000000000" pitchFamily="2" charset="0"/>
              </a:rPr>
              <a:t>thông tin y khoa</a:t>
            </a:r>
            <a:r>
              <a:rPr lang="vi-VN" sz="1800">
                <a:latin typeface="Montserrat ExtraBold" panose="00000900000000000000" pitchFamily="2" charset="0"/>
              </a:rPr>
              <a:t> là rất cần thiết.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Đề tài đáp ứng tốt yêu cầu về kiến thức lập trình web, kỹ năng quản lý dự án, và trình bày báo cáo học thuật.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Học tập và nghiên cứu thêm các kiến thức mới như các Framework và các nền tảng công nghệ mới.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 panose="00000500000000000000" pitchFamily="2" charset="0"/>
              </a:rPr>
              <a:t>	</a:t>
            </a:r>
            <a:endParaRPr sz="1800">
              <a:latin typeface="Montserrat" panose="000005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computer with paper on 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943" y="2522530"/>
            <a:ext cx="3382365" cy="2266185"/>
          </a:xfrm>
          <a:prstGeom prst="rect">
            <a:avLst/>
          </a:prstGeom>
        </p:spPr>
      </p:pic>
      <p:pic>
        <p:nvPicPr>
          <p:cNvPr id="3" name="Picture 2" descr="java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64160"/>
            <a:ext cx="2189480" cy="218948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900650" y="2080598"/>
            <a:ext cx="7342700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MỤC TIÊU CỦA ĐỀ TÀI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02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796835" y="2380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MỤC TIÊU CỦA ĐỀ TÀI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323850" y="810895"/>
            <a:ext cx="8054340" cy="3780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Xây dựng website đặt lịch khám hoàn thiện với các module chức năng.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Phát triển hệ thống quản lý lịch khám: Tạo chức năng để quản trị viên có thể sửa, xóa và quản lý các lịch khám, người dùng và các bài báo y khoa.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Có thể xây dựng và triển khai 1 hệ thống trợ lý ảo để có thể hỗ trợ người dùng.</a:t>
            </a: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Montserrat ExtraBold" panose="000009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ExtraBold" panose="00000900000000000000" pitchFamily="2" charset="0"/>
              </a:rPr>
              <a:t>Hiểu cách thiết kế và triển khai hệ thống web hoàn chỉnh từ giao diện đến backend.</a:t>
            </a:r>
            <a:endParaRPr sz="1800"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900649" y="2080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NỘI DUNG NGHIÊN CỨU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386790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03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1"/>
          <a:srcRect r="46167" b="58830"/>
          <a:stretch>
            <a:fillRect/>
          </a:stretch>
        </p:blipFill>
        <p:spPr>
          <a:xfrm rot="-9899997" flipH="1">
            <a:off x="3809697" y="-639041"/>
            <a:ext cx="5827977" cy="28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404943" y="119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Montserrat ExtraBold" panose="00000900000000000000" pitchFamily="2" charset="0"/>
              </a:rPr>
              <a:t>NỘI DUNG NGHIÊN CỨU</a:t>
            </a:r>
            <a:endParaRPr lang="en-US" sz="2800">
              <a:solidFill>
                <a:srgbClr val="00B0F0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1"/>
          <a:srcRect l="81081" b="47011"/>
          <a:stretch>
            <a:fillRect/>
          </a:stretch>
        </p:blipFill>
        <p:spPr>
          <a:xfrm rot="8338326" flipH="1">
            <a:off x="-619092" y="2266735"/>
            <a:ext cx="2048071" cy="3718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26;p56"/>
          <p:cNvGrpSpPr/>
          <p:nvPr/>
        </p:nvGrpSpPr>
        <p:grpSpPr>
          <a:xfrm flipH="1">
            <a:off x="516890" y="1556385"/>
            <a:ext cx="8315960" cy="953770"/>
            <a:chOff x="5522299" y="1681858"/>
            <a:chExt cx="7576095" cy="953906"/>
          </a:xfrm>
        </p:grpSpPr>
        <p:cxnSp>
          <p:nvCxnSpPr>
            <p:cNvPr id="292" name="Google Shape;227;p56"/>
            <p:cNvCxnSpPr/>
            <p:nvPr/>
          </p:nvCxnSpPr>
          <p:spPr>
            <a:xfrm>
              <a:off x="5821294" y="2477546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293" name="Google Shape;22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297" name="Google Shape;22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8" name="Google Shape;23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294" name="Google Shape;231;p56"/>
            <p:cNvGrpSpPr/>
            <p:nvPr/>
          </p:nvGrpSpPr>
          <p:grpSpPr>
            <a:xfrm>
              <a:off x="5522299" y="1681858"/>
              <a:ext cx="5823805" cy="612227"/>
              <a:chOff x="5522299" y="1798511"/>
              <a:chExt cx="5823805" cy="520274"/>
            </a:xfrm>
          </p:grpSpPr>
          <p:sp>
            <p:nvSpPr>
              <p:cNvPr id="295" name="Google Shape;232;p56"/>
              <p:cNvSpPr/>
              <p:nvPr/>
            </p:nvSpPr>
            <p:spPr>
              <a:xfrm>
                <a:off x="5522299" y="1798511"/>
                <a:ext cx="5805293" cy="520274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296" name="Google Shape;233;p56"/>
              <p:cNvSpPr txBox="1"/>
              <p:nvPr/>
            </p:nvSpPr>
            <p:spPr>
              <a:xfrm>
                <a:off x="5668082" y="1923722"/>
                <a:ext cx="5678022" cy="337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Xây dựng theo kiến trúc MVC 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299" name="Google Shape;235;p56"/>
          <p:cNvGrpSpPr/>
          <p:nvPr/>
        </p:nvGrpSpPr>
        <p:grpSpPr>
          <a:xfrm>
            <a:off x="489704" y="706128"/>
            <a:ext cx="8342842" cy="814482"/>
            <a:chOff x="4292600" y="1822839"/>
            <a:chExt cx="8137607" cy="814482"/>
          </a:xfrm>
        </p:grpSpPr>
        <p:grpSp>
          <p:nvGrpSpPr>
            <p:cNvPr id="300" name="Google Shape;236;p56"/>
            <p:cNvGrpSpPr/>
            <p:nvPr/>
          </p:nvGrpSpPr>
          <p:grpSpPr>
            <a:xfrm>
              <a:off x="4292600" y="1822839"/>
              <a:ext cx="8137607" cy="814482"/>
              <a:chOff x="4292600" y="1822839"/>
              <a:chExt cx="8137607" cy="814482"/>
            </a:xfrm>
          </p:grpSpPr>
          <p:cxnSp>
            <p:nvCxnSpPr>
              <p:cNvPr id="302" name="Google Shape;237;p56"/>
              <p:cNvCxnSpPr/>
              <p:nvPr/>
            </p:nvCxnSpPr>
            <p:spPr>
              <a:xfrm>
                <a:off x="4292600" y="2526631"/>
                <a:ext cx="727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03" name="Google Shape;238;p56"/>
              <p:cNvGrpSpPr/>
              <p:nvPr/>
            </p:nvGrpSpPr>
            <p:grpSpPr>
              <a:xfrm>
                <a:off x="5985309" y="2415941"/>
                <a:ext cx="221380" cy="221380"/>
                <a:chOff x="5985309" y="2040555"/>
                <a:chExt cx="221380" cy="221380"/>
              </a:xfrm>
            </p:grpSpPr>
            <p:sp>
              <p:nvSpPr>
                <p:cNvPr id="307" name="Google Shape;239;p56"/>
                <p:cNvSpPr/>
                <p:nvPr/>
              </p:nvSpPr>
              <p:spPr>
                <a:xfrm>
                  <a:off x="5985309" y="2040555"/>
                  <a:ext cx="221380" cy="221380"/>
                </a:xfrm>
                <a:prstGeom prst="ellipse">
                  <a:avLst/>
                </a:prstGeom>
                <a:solidFill>
                  <a:srgbClr val="75707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  <p:sp>
              <p:nvSpPr>
                <p:cNvPr id="308" name="Google Shape;240;p56"/>
                <p:cNvSpPr/>
                <p:nvPr/>
              </p:nvSpPr>
              <p:spPr>
                <a:xfrm>
                  <a:off x="6031617" y="2084121"/>
                  <a:ext cx="128766" cy="13520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</p:grpSp>
          <p:grpSp>
            <p:nvGrpSpPr>
              <p:cNvPr id="304" name="Google Shape;241;p56"/>
              <p:cNvGrpSpPr/>
              <p:nvPr/>
            </p:nvGrpSpPr>
            <p:grpSpPr>
              <a:xfrm>
                <a:off x="6206688" y="1822839"/>
                <a:ext cx="6223519" cy="612140"/>
                <a:chOff x="6206688" y="1918318"/>
                <a:chExt cx="6223519" cy="520200"/>
              </a:xfrm>
            </p:grpSpPr>
            <p:sp>
              <p:nvSpPr>
                <p:cNvPr id="305" name="Google Shape;242;p56"/>
                <p:cNvSpPr/>
                <p:nvPr/>
              </p:nvSpPr>
              <p:spPr>
                <a:xfrm>
                  <a:off x="6206688" y="1918318"/>
                  <a:ext cx="6223519" cy="52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E81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0" u="none" strike="noStrike" cap="none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  <p:sp>
              <p:nvSpPr>
                <p:cNvPr id="306" name="Google Shape;243;p56"/>
                <p:cNvSpPr txBox="1"/>
                <p:nvPr/>
              </p:nvSpPr>
              <p:spPr>
                <a:xfrm>
                  <a:off x="6206688" y="2037751"/>
                  <a:ext cx="5438364" cy="3399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Khảo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 i="0" u="none" strike="noStrike" cap="none" dirty="0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sát</a:t>
                  </a:r>
                  <a:r>
                    <a:rPr lang="en-US" sz="2000" b="1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,</a:t>
                  </a:r>
                  <a:r>
                    <a:rPr lang="en-US" sz="2000" b="1" i="0" u="none" strike="noStrike" cap="none" dirty="0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 i="0" u="none" strike="noStrike" cap="none" err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phân</a:t>
                  </a:r>
                  <a:r>
                    <a:rPr lang="en-US" sz="2000" b="1" i="0" u="none" strike="noStrike" cap="none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 </a:t>
                  </a:r>
                  <a:r>
                    <a:rPr lang="en-US" sz="2000" b="1">
                      <a:solidFill>
                        <a:schemeClr val="lt1"/>
                      </a:solidFill>
                      <a:latin typeface="Montserrat" panose="00000500000000000000"/>
                      <a:ea typeface="Montserrat" panose="00000500000000000000"/>
                      <a:cs typeface="Montserrat" panose="00000500000000000000"/>
                      <a:sym typeface="Montserrat" panose="00000500000000000000"/>
                    </a:rPr>
                    <a:t>tích nghiệp vụ</a:t>
                  </a:r>
                  <a:endParaRPr sz="2000" b="1" i="0" u="none" strike="noStrike" cap="none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endParaRPr>
                </a:p>
              </p:txBody>
            </p:sp>
          </p:grpSp>
        </p:grpSp>
        <p:pic>
          <p:nvPicPr>
            <p:cNvPr id="301" name="Google Shape;244;p56" descr="Icon&#10;&#10;Description automatically generated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000740" y="1826027"/>
              <a:ext cx="684063" cy="6840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246;p56"/>
          <p:cNvGrpSpPr/>
          <p:nvPr/>
        </p:nvGrpSpPr>
        <p:grpSpPr>
          <a:xfrm flipH="1">
            <a:off x="555887" y="3282874"/>
            <a:ext cx="8325217" cy="880829"/>
            <a:chOff x="4968944" y="1754935"/>
            <a:chExt cx="8325217" cy="880829"/>
          </a:xfrm>
        </p:grpSpPr>
        <p:cxnSp>
          <p:nvCxnSpPr>
            <p:cNvPr id="310" name="Google Shape;247;p56"/>
            <p:cNvCxnSpPr/>
            <p:nvPr/>
          </p:nvCxnSpPr>
          <p:spPr>
            <a:xfrm>
              <a:off x="6017061" y="2504419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1" name="Google Shape;248;p56"/>
            <p:cNvGrpSpPr/>
            <p:nvPr/>
          </p:nvGrpSpPr>
          <p:grpSpPr>
            <a:xfrm>
              <a:off x="6017061" y="2414384"/>
              <a:ext cx="221380" cy="221380"/>
              <a:chOff x="6017061" y="2038998"/>
              <a:chExt cx="221380" cy="221380"/>
            </a:xfrm>
          </p:grpSpPr>
          <p:sp>
            <p:nvSpPr>
              <p:cNvPr id="315" name="Google Shape;249;p56"/>
              <p:cNvSpPr/>
              <p:nvPr/>
            </p:nvSpPr>
            <p:spPr>
              <a:xfrm>
                <a:off x="6017061" y="2038998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6" name="Google Shape;250;p56"/>
              <p:cNvSpPr/>
              <p:nvPr/>
            </p:nvSpPr>
            <p:spPr>
              <a:xfrm>
                <a:off x="6063367" y="2078877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12" name="Google Shape;251;p56"/>
            <p:cNvGrpSpPr/>
            <p:nvPr/>
          </p:nvGrpSpPr>
          <p:grpSpPr>
            <a:xfrm>
              <a:off x="4968944" y="1754935"/>
              <a:ext cx="6459855" cy="612140"/>
              <a:chOff x="4968944" y="1860613"/>
              <a:chExt cx="6459855" cy="520200"/>
            </a:xfrm>
          </p:grpSpPr>
          <p:sp>
            <p:nvSpPr>
              <p:cNvPr id="313" name="Google Shape;252;p56"/>
              <p:cNvSpPr/>
              <p:nvPr/>
            </p:nvSpPr>
            <p:spPr>
              <a:xfrm>
                <a:off x="4968944" y="1860613"/>
                <a:ext cx="6457315" cy="520200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14" name="Google Shape;253;p56"/>
              <p:cNvSpPr txBox="1"/>
              <p:nvPr/>
            </p:nvSpPr>
            <p:spPr>
              <a:xfrm>
                <a:off x="5016569" y="1978791"/>
                <a:ext cx="6412230" cy="337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Backend với Java Spring boot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17" name="Google Shape;256;p56"/>
          <p:cNvGrpSpPr/>
          <p:nvPr/>
        </p:nvGrpSpPr>
        <p:grpSpPr>
          <a:xfrm>
            <a:off x="554355" y="2465705"/>
            <a:ext cx="8523072" cy="809625"/>
            <a:chOff x="4292600" y="1827906"/>
            <a:chExt cx="8445026" cy="809415"/>
          </a:xfrm>
        </p:grpSpPr>
        <p:cxnSp>
          <p:nvCxnSpPr>
            <p:cNvPr id="318" name="Google Shape;25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319" name="Google Shape;25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23" name="Google Shape;25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4" name="Google Shape;26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0" name="Google Shape;261;p56"/>
            <p:cNvGrpSpPr/>
            <p:nvPr/>
          </p:nvGrpSpPr>
          <p:grpSpPr>
            <a:xfrm>
              <a:off x="6162011" y="1827906"/>
              <a:ext cx="6575615" cy="611981"/>
              <a:chOff x="6162011" y="1922624"/>
              <a:chExt cx="6575615" cy="520065"/>
            </a:xfrm>
          </p:grpSpPr>
          <p:sp>
            <p:nvSpPr>
              <p:cNvPr id="321" name="Google Shape;262;p56"/>
              <p:cNvSpPr/>
              <p:nvPr/>
            </p:nvSpPr>
            <p:spPr>
              <a:xfrm>
                <a:off x="6162011" y="1922624"/>
                <a:ext cx="6381197" cy="520065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22" name="Google Shape;263;p56"/>
              <p:cNvSpPr txBox="1"/>
              <p:nvPr/>
            </p:nvSpPr>
            <p:spPr>
              <a:xfrm>
                <a:off x="6175224" y="1994915"/>
                <a:ext cx="6562402" cy="26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i="0" u="none" strike="noStrike" cap="none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Nghiên cứu tích hợp trợ lý ảo dùng langgraph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grpSp>
        <p:nvGrpSpPr>
          <p:cNvPr id="325" name="Google Shape;266;p56"/>
          <p:cNvGrpSpPr/>
          <p:nvPr/>
        </p:nvGrpSpPr>
        <p:grpSpPr>
          <a:xfrm>
            <a:off x="555625" y="4138295"/>
            <a:ext cx="8277479" cy="870585"/>
            <a:chOff x="4292600" y="1766650"/>
            <a:chExt cx="7553289" cy="870671"/>
          </a:xfrm>
        </p:grpSpPr>
        <p:cxnSp>
          <p:nvCxnSpPr>
            <p:cNvPr id="326" name="Google Shape;267;p56"/>
            <p:cNvCxnSpPr/>
            <p:nvPr/>
          </p:nvCxnSpPr>
          <p:spPr>
            <a:xfrm>
              <a:off x="4292600" y="2526631"/>
              <a:ext cx="7277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327" name="Google Shape;268;p56"/>
            <p:cNvGrpSpPr/>
            <p:nvPr/>
          </p:nvGrpSpPr>
          <p:grpSpPr>
            <a:xfrm>
              <a:off x="5985309" y="2415941"/>
              <a:ext cx="221380" cy="221380"/>
              <a:chOff x="5985309" y="2040555"/>
              <a:chExt cx="221380" cy="221380"/>
            </a:xfrm>
          </p:grpSpPr>
          <p:sp>
            <p:nvSpPr>
              <p:cNvPr id="331" name="Google Shape;269;p56"/>
              <p:cNvSpPr/>
              <p:nvPr/>
            </p:nvSpPr>
            <p:spPr>
              <a:xfrm>
                <a:off x="5985309" y="2040555"/>
                <a:ext cx="221380" cy="221380"/>
              </a:xfrm>
              <a:prstGeom prst="ellipse">
                <a:avLst/>
              </a:pr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32" name="Google Shape;270;p56"/>
              <p:cNvSpPr/>
              <p:nvPr/>
            </p:nvSpPr>
            <p:spPr>
              <a:xfrm>
                <a:off x="6031617" y="2084121"/>
                <a:ext cx="128766" cy="13520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  <p:grpSp>
          <p:nvGrpSpPr>
            <p:cNvPr id="328" name="Google Shape;271;p56"/>
            <p:cNvGrpSpPr/>
            <p:nvPr/>
          </p:nvGrpSpPr>
          <p:grpSpPr>
            <a:xfrm>
              <a:off x="5973221" y="1766650"/>
              <a:ext cx="5872668" cy="612201"/>
              <a:chOff x="5973221" y="1870569"/>
              <a:chExt cx="5872668" cy="520252"/>
            </a:xfrm>
          </p:grpSpPr>
          <p:sp>
            <p:nvSpPr>
              <p:cNvPr id="329" name="Google Shape;272;p56"/>
              <p:cNvSpPr/>
              <p:nvPr/>
            </p:nvSpPr>
            <p:spPr>
              <a:xfrm>
                <a:off x="5973221" y="1870569"/>
                <a:ext cx="5872668" cy="520252"/>
              </a:xfrm>
              <a:prstGeom prst="roundRect">
                <a:avLst>
                  <a:gd name="adj" fmla="val 16667"/>
                </a:avLst>
              </a:prstGeom>
              <a:solidFill>
                <a:srgbClr val="1E81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  <p:sp>
            <p:nvSpPr>
              <p:cNvPr id="330" name="Google Shape;273;p56"/>
              <p:cNvSpPr txBox="1"/>
              <p:nvPr/>
            </p:nvSpPr>
            <p:spPr>
              <a:xfrm>
                <a:off x="5973221" y="1954759"/>
                <a:ext cx="5672760" cy="337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Lập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trình</a:t>
                </a:r>
                <a:r>
                  <a:rPr lang="en-US" sz="2000" b="1" dirty="0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</a:t>
                </a:r>
                <a:r>
                  <a:rPr lang="en-US" sz="2000" b="1" err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giao</a:t>
                </a:r>
                <a:r>
                  <a:rPr lang="en-US" sz="2000" b="1">
                    <a:solidFill>
                      <a:schemeClr val="lt1"/>
                    </a:solidFill>
                    <a:latin typeface="Montserrat" panose="00000500000000000000"/>
                    <a:ea typeface="Montserrat" panose="00000500000000000000"/>
                    <a:cs typeface="Montserrat" panose="00000500000000000000"/>
                    <a:sym typeface="Montserrat" panose="00000500000000000000"/>
                  </a:rPr>
                  <a:t> diện với Angular</a:t>
                </a:r>
                <a:endParaRPr sz="2000" b="1" i="0" u="none" strike="noStrike" cap="none" dirty="0">
                  <a:solidFill>
                    <a:schemeClr val="lt1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endParaRPr>
              </a:p>
            </p:txBody>
          </p:sp>
        </p:grpSp>
      </p:grpSp>
      <p:sp>
        <p:nvSpPr>
          <p:cNvPr id="345" name="AutoShape 18" descr="The Simplest Explanation of Backend API Integration Ever - Form.io"/>
          <p:cNvSpPr>
            <a:spLocks noChangeAspect="1" noChangeArrowheads="1"/>
          </p:cNvSpPr>
          <p:nvPr/>
        </p:nvSpPr>
        <p:spPr bwMode="auto">
          <a:xfrm>
            <a:off x="3922808" y="2839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 descr="angula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161155"/>
            <a:ext cx="666115" cy="666115"/>
          </a:xfrm>
          <a:prstGeom prst="rect">
            <a:avLst/>
          </a:prstGeom>
        </p:spPr>
      </p:pic>
      <p:pic>
        <p:nvPicPr>
          <p:cNvPr id="4" name="Picture 3" descr="langgraph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2357120"/>
            <a:ext cx="808990" cy="808990"/>
          </a:xfrm>
          <a:prstGeom prst="rect">
            <a:avLst/>
          </a:prstGeom>
        </p:spPr>
      </p:pic>
      <p:pic>
        <p:nvPicPr>
          <p:cNvPr id="5" name="Picture 4" descr="MVC_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80" y="1617980"/>
            <a:ext cx="863600" cy="621030"/>
          </a:xfrm>
          <a:prstGeom prst="rect">
            <a:avLst/>
          </a:prstGeom>
        </p:spPr>
      </p:pic>
      <p:pic>
        <p:nvPicPr>
          <p:cNvPr id="6" name="Picture 5" descr="spring-boot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" y="3171190"/>
            <a:ext cx="725170" cy="72517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49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1"/>
          <a:srcRect l="28908" t="43493" r="17025"/>
          <a:stretch>
            <a:fillRect/>
          </a:stretch>
        </p:blipFill>
        <p:spPr>
          <a:xfrm rot="-4812664">
            <a:off x="-1692943" y="589264"/>
            <a:ext cx="5853222" cy="3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94299" y="2334598"/>
            <a:ext cx="7933967" cy="982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ExtraBold" panose="00000900000000000000" pitchFamily="2" charset="0"/>
              </a:rPr>
              <a:t>CÁC CÔNG NGHỆ ĐƯỢC SỬ DỤNG</a:t>
            </a:r>
            <a:endParaRPr>
              <a:latin typeface="Montserrat ExtraBold" panose="00000900000000000000" pitchFamily="2" charset="0"/>
            </a:endParaRPr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2"/>
          </p:nvPr>
        </p:nvSpPr>
        <p:spPr>
          <a:xfrm>
            <a:off x="3875352" y="1287735"/>
            <a:ext cx="1464998" cy="11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 panose="00000900000000000000" pitchFamily="2" charset="0"/>
              </a:rPr>
              <a:t>04</a:t>
            </a:r>
            <a:endParaRPr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ll/>
  </p:transition>
</p:sld>
</file>

<file path=ppt/tags/tag1.xml><?xml version="1.0" encoding="utf-8"?>
<p:tagLst xmlns:p="http://schemas.openxmlformats.org/presentationml/2006/main">
  <p:tag name="TABLE_ENDDRAG_ORIGIN_RECT" val="354*133"/>
  <p:tag name="TABLE_ENDDRAG_RECT" val="221*268*354*133"/>
</p:tagLst>
</file>

<file path=ppt/theme/theme1.xml><?xml version="1.0" encoding="utf-8"?>
<a:theme xmlns:a="http://schemas.openxmlformats.org/drawingml/2006/main" name="Anthrax Detection Technology Project Proposal by Slidesgo">
  <a:themeElements>
    <a:clrScheme name="Simple Light">
      <a:dk1>
        <a:srgbClr val="FFFFFF"/>
      </a:dk1>
      <a:lt1>
        <a:srgbClr val="0D0045"/>
      </a:lt1>
      <a:dk2>
        <a:srgbClr val="480036"/>
      </a:dk2>
      <a:lt2>
        <a:srgbClr val="B0292E"/>
      </a:lt2>
      <a:accent1>
        <a:srgbClr val="00BCEE"/>
      </a:accent1>
      <a:accent2>
        <a:srgbClr val="860E68"/>
      </a:accent2>
      <a:accent3>
        <a:srgbClr val="CC5EB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3244</Words>
  <Application>WPS Presentation</Application>
  <PresentationFormat>On-screen Show (16:9)</PresentationFormat>
  <Paragraphs>223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SimSun</vt:lpstr>
      <vt:lpstr>Wingdings</vt:lpstr>
      <vt:lpstr>Arial</vt:lpstr>
      <vt:lpstr>Phudu SemiBold</vt:lpstr>
      <vt:lpstr>Bai Jamjuree</vt:lpstr>
      <vt:lpstr>Bebas Neue</vt:lpstr>
      <vt:lpstr>Phudu Medium</vt:lpstr>
      <vt:lpstr>Phudu</vt:lpstr>
      <vt:lpstr>Montserrat ExtraBold</vt:lpstr>
      <vt:lpstr>Times New Roman</vt:lpstr>
      <vt:lpstr>Montserrat</vt:lpstr>
      <vt:lpstr>Montserrat</vt:lpstr>
      <vt:lpstr>Times New Roman</vt:lpstr>
      <vt:lpstr>Microsoft YaHei</vt:lpstr>
      <vt:lpstr>Arial Unicode MS</vt:lpstr>
      <vt:lpstr>Anthrax Detection Technology Project Proposal by Slidesgo</vt:lpstr>
      <vt:lpstr>BẢO VỆ ĐỒ ÁN TỐT NGHIỆP NGÀNH KHOA HỌC MÁY TÍNH</vt:lpstr>
      <vt:lpstr>06</vt:lpstr>
      <vt:lpstr>01</vt:lpstr>
      <vt:lpstr>LÝ DO CHỌN ĐỀ TÀI</vt:lpstr>
      <vt:lpstr>02</vt:lpstr>
      <vt:lpstr>MỤC TIÊU CỦA ĐỀ TÀI</vt:lpstr>
      <vt:lpstr>03</vt:lpstr>
      <vt:lpstr>NỘI DUNG NGHIÊN CỨU</vt:lpstr>
      <vt:lpstr>04</vt:lpstr>
      <vt:lpstr>PHP</vt:lpstr>
      <vt:lpstr>LARAVEL</vt:lpstr>
      <vt:lpstr>PowerPoint 演示文稿</vt:lpstr>
      <vt:lpstr>JAVASCRIPT</vt:lpstr>
      <vt:lpstr>MYSQL</vt:lpstr>
      <vt:lpstr>MYSQL</vt:lpstr>
      <vt:lpstr>04</vt:lpstr>
      <vt:lpstr>KẾT QUẢ ĐẠT ĐƯỢC</vt:lpstr>
      <vt:lpstr>KẾT QUẢ ĐẠT ĐƯỢC</vt:lpstr>
      <vt:lpstr>06</vt:lpstr>
      <vt:lpstr>HƯỚNG PHÁT TRIỂN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BẢO VỆ ĐỒ ÁN TỐT NGHIỆP NGÀNH HỆ THỐNG THÔNG TIN</dc:title>
  <dc:creator/>
  <cp:lastModifiedBy>Tín Vương Trí</cp:lastModifiedBy>
  <cp:revision>30</cp:revision>
  <dcterms:created xsi:type="dcterms:W3CDTF">2025-05-26T08:28:00Z</dcterms:created>
  <dcterms:modified xsi:type="dcterms:W3CDTF">2025-05-27T05:01:07Z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00E45DEC82DC417CA8B37E2B3DFEB44D_13</vt:lpwstr>
  </property>
  <property fmtid="{D5CDD505-2E9C-101B-9397-08002B2CF9AE}" pid="3" name="KSOProductBuildVer">
    <vt:lpwstr>1033-12.2.0.21179</vt:lpwstr>
  </property>
</Properties>
</file>